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10cbbf9d6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10cbbf9d6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10cbbf9d6b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10cbbf9d6b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10cbbf9d6b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10cbbf9d6b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10df5ed0a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10df5ed0a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10df5ed0aa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10df5ed0aa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0df5ed0aa_4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0df5ed0aa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0cbbf9d6b_1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10cbbf9d6b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10cbbf9d6b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10cbbf9d6b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10cbbf9d6b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10cbbf9d6b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10cbbf9d6b_1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10cbbf9d6b_1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10cbbf9d6b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10cbbf9d6b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10cbbf9d6b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10cbbf9d6b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10cbbf9d6b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10cbbf9d6b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10cbbf9d6b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10cbbf9d6b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10cbbf9d6b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10cbbf9d6b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en" sz="600">
                <a:latin typeface="Raleway"/>
                <a:ea typeface="Raleway"/>
                <a:cs typeface="Raleway"/>
                <a:sym typeface="Raleway"/>
              </a:rPr>
              <a:t>Nombre de la empresa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Versión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Nombre de la empresa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Versión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5" Type="http://schemas.openxmlformats.org/officeDocument/2006/relationships/hyperlink" Target="https://github.com/CristianLazoQuispe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21.png"/><Relationship Id="rId5" Type="http://schemas.openxmlformats.org/officeDocument/2006/relationships/image" Target="../media/image14.png"/><Relationship Id="rId6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CristianLazoQuispe/DeepAR-Tutorial" TargetMode="External"/><Relationship Id="rId4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arxiv.org/pdf/1704.04110.pdf" TargetMode="External"/><Relationship Id="rId4" Type="http://schemas.openxmlformats.org/officeDocument/2006/relationships/hyperlink" Target="https://www.youtube.com/watch?v=g8UYGh0tlK0" TargetMode="External"/><Relationship Id="rId5" Type="http://schemas.openxmlformats.org/officeDocument/2006/relationships/hyperlink" Target="https://towardsdatascience.com/deep-learning-for-time-series-data-ed410da30798" TargetMode="External"/><Relationship Id="rId6" Type="http://schemas.openxmlformats.org/officeDocument/2006/relationships/hyperlink" Target="https://topepo.github.io/caret/data-splitting.html" TargetMode="External"/><Relationship Id="rId7" Type="http://schemas.openxmlformats.org/officeDocument/2006/relationships/hyperlink" Target="https://towardsdatascience.com/prophet-vs-deepar-forecasting-food-demand-2fdebfb8d282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804650" y="1548025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DeepAR</a:t>
            </a:r>
            <a:endParaRPr sz="5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Probabilistic forecasting with autoregressive recurrent networks</a:t>
            </a:r>
            <a:endParaRPr sz="2400"/>
          </a:p>
        </p:txBody>
      </p:sp>
      <p:sp>
        <p:nvSpPr>
          <p:cNvPr id="177" name="Google Shape;177;p18"/>
          <p:cNvSpPr txBox="1"/>
          <p:nvPr/>
        </p:nvSpPr>
        <p:spPr>
          <a:xfrm>
            <a:off x="3090600" y="3459050"/>
            <a:ext cx="3188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B. Sc. Cristian Lazo Quispe</a:t>
            </a:r>
            <a:endParaRPr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Computer Vision Scientist at Rimac</a:t>
            </a:r>
            <a:endParaRPr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5900" y="4074650"/>
            <a:ext cx="697325" cy="69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100" y="3984425"/>
            <a:ext cx="615601" cy="61559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8"/>
          <p:cNvSpPr txBox="1"/>
          <p:nvPr/>
        </p:nvSpPr>
        <p:spPr>
          <a:xfrm>
            <a:off x="195525" y="4743300"/>
            <a:ext cx="3496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https://github.com/CristianLazoQuispe</a:t>
            </a:r>
            <a:endParaRPr sz="13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7"/>
          <p:cNvSpPr txBox="1"/>
          <p:nvPr>
            <p:ph idx="1" type="body"/>
          </p:nvPr>
        </p:nvSpPr>
        <p:spPr>
          <a:xfrm>
            <a:off x="887375" y="4545325"/>
            <a:ext cx="68013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network directly predict all parameters as mean and variance</a:t>
            </a:r>
            <a:endParaRPr/>
          </a:p>
        </p:txBody>
      </p:sp>
      <p:sp>
        <p:nvSpPr>
          <p:cNvPr id="260" name="Google Shape;260;p27"/>
          <p:cNvSpPr txBox="1"/>
          <p:nvPr>
            <p:ph idx="1" type="body"/>
          </p:nvPr>
        </p:nvSpPr>
        <p:spPr>
          <a:xfrm>
            <a:off x="496250" y="680200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Likelihood Model</a:t>
            </a:r>
            <a:endParaRPr sz="1400"/>
          </a:p>
        </p:txBody>
      </p:sp>
      <p:sp>
        <p:nvSpPr>
          <p:cNvPr id="261" name="Google Shape;261;p27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Model</a:t>
            </a:r>
            <a:endParaRPr/>
          </a:p>
        </p:txBody>
      </p:sp>
      <p:pic>
        <p:nvPicPr>
          <p:cNvPr id="262" name="Google Shape;2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5650" y="1648713"/>
            <a:ext cx="6224326" cy="68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8859" y="3329750"/>
            <a:ext cx="7203441" cy="8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7"/>
          <p:cNvSpPr txBox="1"/>
          <p:nvPr>
            <p:ph idx="1" type="body"/>
          </p:nvPr>
        </p:nvSpPr>
        <p:spPr>
          <a:xfrm>
            <a:off x="1385650" y="1223625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Gaussian Likelihood for real-valued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265" name="Google Shape;265;p27"/>
          <p:cNvSpPr txBox="1"/>
          <p:nvPr>
            <p:ph idx="1" type="body"/>
          </p:nvPr>
        </p:nvSpPr>
        <p:spPr>
          <a:xfrm>
            <a:off x="1312425" y="2875600"/>
            <a:ext cx="43500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Negative-binomial likelihood for positive count data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8"/>
          <p:cNvSpPr txBox="1"/>
          <p:nvPr>
            <p:ph idx="1" type="body"/>
          </p:nvPr>
        </p:nvSpPr>
        <p:spPr>
          <a:xfrm>
            <a:off x="496250" y="680200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Training</a:t>
            </a:r>
            <a:endParaRPr sz="1400"/>
          </a:p>
        </p:txBody>
      </p:sp>
      <p:sp>
        <p:nvSpPr>
          <p:cNvPr id="271" name="Google Shape;271;p28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Model</a:t>
            </a:r>
            <a:endParaRPr/>
          </a:p>
        </p:txBody>
      </p:sp>
      <p:pic>
        <p:nvPicPr>
          <p:cNvPr id="272" name="Google Shape;2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575" y="2250638"/>
            <a:ext cx="3306675" cy="77522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8"/>
          <p:cNvSpPr txBox="1"/>
          <p:nvPr>
            <p:ph idx="1" type="body"/>
          </p:nvPr>
        </p:nvSpPr>
        <p:spPr>
          <a:xfrm>
            <a:off x="137325" y="1600775"/>
            <a:ext cx="42768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Maximizing the log likelihood (</a:t>
            </a:r>
            <a:r>
              <a:rPr lang="en" sz="1400"/>
              <a:t>loss function</a:t>
            </a:r>
            <a:r>
              <a:rPr lang="en" sz="1400"/>
              <a:t>)</a:t>
            </a:r>
            <a:endParaRPr sz="1400"/>
          </a:p>
        </p:txBody>
      </p:sp>
      <p:pic>
        <p:nvPicPr>
          <p:cNvPr id="274" name="Google Shape;27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3075" y="1260700"/>
            <a:ext cx="5003951" cy="20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8"/>
          <p:cNvSpPr txBox="1"/>
          <p:nvPr/>
        </p:nvSpPr>
        <p:spPr>
          <a:xfrm>
            <a:off x="540425" y="3842600"/>
            <a:ext cx="822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each time series in the dataset, we generate multiple training instances by selecting windows with different starting points from the original time series.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9"/>
          <p:cNvSpPr txBox="1"/>
          <p:nvPr>
            <p:ph idx="1" type="body"/>
          </p:nvPr>
        </p:nvSpPr>
        <p:spPr>
          <a:xfrm>
            <a:off x="496250" y="680200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Scale handling</a:t>
            </a:r>
            <a:endParaRPr sz="1400"/>
          </a:p>
        </p:txBody>
      </p:sp>
      <p:sp>
        <p:nvSpPr>
          <p:cNvPr id="281" name="Google Shape;281;p29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Model</a:t>
            </a:r>
            <a:endParaRPr/>
          </a:p>
        </p:txBody>
      </p:sp>
      <p:sp>
        <p:nvSpPr>
          <p:cNvPr id="282" name="Google Shape;282;p29"/>
          <p:cNvSpPr txBox="1"/>
          <p:nvPr>
            <p:ph idx="1" type="body"/>
          </p:nvPr>
        </p:nvSpPr>
        <p:spPr>
          <a:xfrm>
            <a:off x="3855350" y="1632675"/>
            <a:ext cx="42768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Scale the input of the input layer and invert this scaling at the output.</a:t>
            </a:r>
            <a:endParaRPr sz="1400"/>
          </a:p>
        </p:txBody>
      </p:sp>
      <p:pic>
        <p:nvPicPr>
          <p:cNvPr id="283" name="Google Shape;28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924" y="1463200"/>
            <a:ext cx="1992551" cy="2334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9"/>
          <p:cNvPicPr preferRelativeResize="0"/>
          <p:nvPr/>
        </p:nvPicPr>
        <p:blipFill rotWithShape="1">
          <a:blip r:embed="rId4">
            <a:alphaModFix/>
          </a:blip>
          <a:srcRect b="0" l="51616" r="0" t="0"/>
          <a:stretch/>
        </p:blipFill>
        <p:spPr>
          <a:xfrm>
            <a:off x="3921424" y="3190150"/>
            <a:ext cx="4276799" cy="44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9"/>
          <p:cNvPicPr preferRelativeResize="0"/>
          <p:nvPr/>
        </p:nvPicPr>
        <p:blipFill rotWithShape="1">
          <a:blip r:embed="rId4">
            <a:alphaModFix/>
          </a:blip>
          <a:srcRect b="0" l="0" r="55763" t="0"/>
          <a:stretch/>
        </p:blipFill>
        <p:spPr>
          <a:xfrm>
            <a:off x="3970650" y="2451900"/>
            <a:ext cx="3910049" cy="44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1389" y="884825"/>
            <a:ext cx="5404725" cy="664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9"/>
          <p:cNvSpPr txBox="1"/>
          <p:nvPr/>
        </p:nvSpPr>
        <p:spPr>
          <a:xfrm>
            <a:off x="2752225" y="4211050"/>
            <a:ext cx="6226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sample the examples non-uniformly during training. In particular, in our weighted sampling scheme, the probability of selecting a window from an example with scale Vi is proportional to Vi .</a:t>
            </a:r>
            <a:endParaRPr/>
          </a:p>
        </p:txBody>
      </p:sp>
      <p:sp>
        <p:nvSpPr>
          <p:cNvPr id="288" name="Google Shape;288;p29"/>
          <p:cNvSpPr txBox="1"/>
          <p:nvPr>
            <p:ph idx="1" type="body"/>
          </p:nvPr>
        </p:nvSpPr>
        <p:spPr>
          <a:xfrm>
            <a:off x="267175" y="4283750"/>
            <a:ext cx="24324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Deal with Imbalanced data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289" name="Google Shape;289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34825" y="3845175"/>
            <a:ext cx="1497925" cy="27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0"/>
          <p:cNvSpPr txBox="1"/>
          <p:nvPr>
            <p:ph type="title"/>
          </p:nvPr>
        </p:nvSpPr>
        <p:spPr>
          <a:xfrm>
            <a:off x="0" y="-57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Conclusion</a:t>
            </a:r>
            <a:endParaRPr/>
          </a:p>
        </p:txBody>
      </p:sp>
      <p:sp>
        <p:nvSpPr>
          <p:cNvPr id="295" name="Google Shape;295;p30"/>
          <p:cNvSpPr txBox="1"/>
          <p:nvPr>
            <p:ph idx="1" type="body"/>
          </p:nvPr>
        </p:nvSpPr>
        <p:spPr>
          <a:xfrm>
            <a:off x="661775" y="1281800"/>
            <a:ext cx="8234100" cy="3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DeepAR has the advantage of training several hundred or thousands of time-series simultaneously, potentially offering significant model scalability. It also has the following technical benefits: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Minimal Feature Engineering: The model requires minimal feature engineering, as it learns seasonal behaviour on given covariates across time series.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Monte Carlo Sampling: It is also possible to compute consistent quantile estimates for the sub-ranges of the function, as DeepAR implements Monte Carlo sampling. This could, for instance, be useful when deciding on safety stock.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Built-in item supersession: It can predict on items with little history items by learning from similar items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Variety of likelihood functions: DeepAR does not assume Gaussian noise, and likelihood functions can be adapted to the statistical properties of the data allowing for data flexibility.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1"/>
          <p:cNvSpPr txBox="1"/>
          <p:nvPr>
            <p:ph type="title"/>
          </p:nvPr>
        </p:nvSpPr>
        <p:spPr>
          <a:xfrm>
            <a:off x="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Code</a:t>
            </a:r>
            <a:endParaRPr/>
          </a:p>
        </p:txBody>
      </p:sp>
      <p:sp>
        <p:nvSpPr>
          <p:cNvPr id="301" name="Google Shape;301;p31"/>
          <p:cNvSpPr txBox="1"/>
          <p:nvPr>
            <p:ph idx="1" type="body"/>
          </p:nvPr>
        </p:nvSpPr>
        <p:spPr>
          <a:xfrm>
            <a:off x="2271000" y="3251975"/>
            <a:ext cx="43689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https://github.com/CristianLazoQuispe/DeepAR-Tutorial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9500" y="128165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2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 References</a:t>
            </a:r>
            <a:endParaRPr/>
          </a:p>
        </p:txBody>
      </p:sp>
      <p:sp>
        <p:nvSpPr>
          <p:cNvPr id="308" name="Google Shape;308;p32"/>
          <p:cNvSpPr txBox="1"/>
          <p:nvPr>
            <p:ph idx="1" type="body"/>
          </p:nvPr>
        </p:nvSpPr>
        <p:spPr>
          <a:xfrm>
            <a:off x="729450" y="2078875"/>
            <a:ext cx="8143800" cy="23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DeepAR: Probabilistic Forecasting with Autoregressive Recurrent Networks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https://arxiv.org/pdf/1704.04110.pdf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 Amazon SageMaker’s Built-in Algorithm Webinar Series: DeepAR Forecasting.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https://www.youtube.com/watch?v=g8UYGh0tlK0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How to Forecast Time Series Data Using Deep Learning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https://towardsdatascience.com/deep-learning-for-time-series-data-ed410da30798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Data Splitting 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https://topepo.github.io/caret/data-splitting.html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Prophet vs DeepAR </a:t>
            </a:r>
            <a:r>
              <a:rPr lang="en" u="sng">
                <a:solidFill>
                  <a:schemeClr val="hlink"/>
                </a:solidFill>
                <a:hlinkClick r:id="rId7"/>
              </a:rPr>
              <a:t>https://towardsdatascience.com/prophet-vs-deepar-forecasting-food-demand-2fdebfb8d282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2"/>
          <p:cNvSpPr txBox="1"/>
          <p:nvPr>
            <p:ph idx="1" type="body"/>
          </p:nvPr>
        </p:nvSpPr>
        <p:spPr>
          <a:xfrm>
            <a:off x="496250" y="680200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Traditional Forecasting Methods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  <p:sp>
        <p:nvSpPr>
          <p:cNvPr id="186" name="Google Shape;186;p19"/>
          <p:cNvSpPr txBox="1"/>
          <p:nvPr>
            <p:ph idx="1" type="body"/>
          </p:nvPr>
        </p:nvSpPr>
        <p:spPr>
          <a:xfrm>
            <a:off x="669300" y="1404150"/>
            <a:ext cx="4338900" cy="23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Introduction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Model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Conclusion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Code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/>
              <a:t>Introduction</a:t>
            </a:r>
            <a:endParaRPr/>
          </a:p>
        </p:txBody>
      </p:sp>
      <p:pic>
        <p:nvPicPr>
          <p:cNvPr id="192" name="Google Shape;1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6975" y="1285200"/>
            <a:ext cx="5263076" cy="296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 txBox="1"/>
          <p:nvPr>
            <p:ph idx="1" type="body"/>
          </p:nvPr>
        </p:nvSpPr>
        <p:spPr>
          <a:xfrm>
            <a:off x="496250" y="680200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Traditional Forecasting Methods</a:t>
            </a:r>
            <a:endParaRPr sz="1400"/>
          </a:p>
        </p:txBody>
      </p:sp>
      <p:sp>
        <p:nvSpPr>
          <p:cNvPr id="194" name="Google Shape;194;p20"/>
          <p:cNvSpPr txBox="1"/>
          <p:nvPr>
            <p:ph idx="1" type="body"/>
          </p:nvPr>
        </p:nvSpPr>
        <p:spPr>
          <a:xfrm>
            <a:off x="1534025" y="4426625"/>
            <a:ext cx="56625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Intensive manual feature engineering and model selection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/>
              <a:t>Introduction</a:t>
            </a:r>
            <a:endParaRPr/>
          </a:p>
        </p:txBody>
      </p:sp>
      <p:sp>
        <p:nvSpPr>
          <p:cNvPr id="200" name="Google Shape;200;p21"/>
          <p:cNvSpPr txBox="1"/>
          <p:nvPr>
            <p:ph idx="1" type="body"/>
          </p:nvPr>
        </p:nvSpPr>
        <p:spPr>
          <a:xfrm>
            <a:off x="496250" y="680200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Traditional Forecasting Methods</a:t>
            </a:r>
            <a:endParaRPr sz="1400"/>
          </a:p>
        </p:txBody>
      </p:sp>
      <p:sp>
        <p:nvSpPr>
          <p:cNvPr id="201" name="Google Shape;201;p21"/>
          <p:cNvSpPr txBox="1"/>
          <p:nvPr>
            <p:ph idx="1" type="body"/>
          </p:nvPr>
        </p:nvSpPr>
        <p:spPr>
          <a:xfrm>
            <a:off x="1534025" y="4426625"/>
            <a:ext cx="56625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Limitation with the number of time series Forecasting</a:t>
            </a:r>
            <a:endParaRPr/>
          </a:p>
        </p:txBody>
      </p:sp>
      <p:pic>
        <p:nvPicPr>
          <p:cNvPr id="202" name="Google Shape;2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925" y="1555900"/>
            <a:ext cx="5902974" cy="233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8324" y="780525"/>
            <a:ext cx="1992551" cy="2334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8613" y="3233501"/>
            <a:ext cx="2391974" cy="122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/>
              <a:t>Introduction</a:t>
            </a:r>
            <a:endParaRPr/>
          </a:p>
        </p:txBody>
      </p:sp>
      <p:sp>
        <p:nvSpPr>
          <p:cNvPr id="210" name="Google Shape;210;p22"/>
          <p:cNvSpPr txBox="1"/>
          <p:nvPr>
            <p:ph idx="1" type="body"/>
          </p:nvPr>
        </p:nvSpPr>
        <p:spPr>
          <a:xfrm>
            <a:off x="496250" y="680200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Traditional Forecasting Methods</a:t>
            </a:r>
            <a:endParaRPr sz="1400"/>
          </a:p>
        </p:txBody>
      </p:sp>
      <p:pic>
        <p:nvPicPr>
          <p:cNvPr id="211" name="Google Shape;2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6625" y="1105300"/>
            <a:ext cx="4284524" cy="29854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2"/>
          <p:cNvSpPr txBox="1"/>
          <p:nvPr>
            <p:ph idx="1" type="body"/>
          </p:nvPr>
        </p:nvSpPr>
        <p:spPr>
          <a:xfrm>
            <a:off x="1571625" y="4261200"/>
            <a:ext cx="56625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Typically applied to individual time series. Poor performance for items with little or not historical information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Model</a:t>
            </a:r>
            <a:endParaRPr/>
          </a:p>
        </p:txBody>
      </p:sp>
      <p:sp>
        <p:nvSpPr>
          <p:cNvPr id="218" name="Google Shape;218;p23"/>
          <p:cNvSpPr txBox="1"/>
          <p:nvPr>
            <p:ph idx="1" type="body"/>
          </p:nvPr>
        </p:nvSpPr>
        <p:spPr>
          <a:xfrm>
            <a:off x="496250" y="680200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Stationary Series</a:t>
            </a:r>
            <a:endParaRPr sz="1400"/>
          </a:p>
        </p:txBody>
      </p:sp>
      <p:pic>
        <p:nvPicPr>
          <p:cNvPr id="219" name="Google Shape;219;p23"/>
          <p:cNvPicPr preferRelativeResize="0"/>
          <p:nvPr/>
        </p:nvPicPr>
        <p:blipFill rotWithShape="1">
          <a:blip r:embed="rId3">
            <a:alphaModFix/>
          </a:blip>
          <a:srcRect b="33409" l="0" r="0" t="34351"/>
          <a:stretch/>
        </p:blipFill>
        <p:spPr>
          <a:xfrm>
            <a:off x="731450" y="1872413"/>
            <a:ext cx="3359224" cy="1398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3"/>
          <p:cNvPicPr preferRelativeResize="0"/>
          <p:nvPr/>
        </p:nvPicPr>
        <p:blipFill rotWithShape="1">
          <a:blip r:embed="rId3">
            <a:alphaModFix/>
          </a:blip>
          <a:srcRect b="0" l="54275" r="0" t="66721"/>
          <a:stretch/>
        </p:blipFill>
        <p:spPr>
          <a:xfrm>
            <a:off x="6527081" y="1787726"/>
            <a:ext cx="1535974" cy="144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3"/>
          <p:cNvPicPr preferRelativeResize="0"/>
          <p:nvPr/>
        </p:nvPicPr>
        <p:blipFill rotWithShape="1">
          <a:blip r:embed="rId3">
            <a:alphaModFix/>
          </a:blip>
          <a:srcRect b="66133" l="47987" r="1710" t="829"/>
          <a:stretch/>
        </p:blipFill>
        <p:spPr>
          <a:xfrm>
            <a:off x="4323338" y="1821762"/>
            <a:ext cx="1768075" cy="149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425" y="3564363"/>
            <a:ext cx="7934325" cy="9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4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Model</a:t>
            </a:r>
            <a:endParaRPr/>
          </a:p>
        </p:txBody>
      </p:sp>
      <p:sp>
        <p:nvSpPr>
          <p:cNvPr id="228" name="Google Shape;228;p24"/>
          <p:cNvSpPr txBox="1"/>
          <p:nvPr>
            <p:ph idx="1" type="body"/>
          </p:nvPr>
        </p:nvSpPr>
        <p:spPr>
          <a:xfrm>
            <a:off x="496250" y="680200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Autoregressive model</a:t>
            </a:r>
            <a:endParaRPr sz="1400"/>
          </a:p>
        </p:txBody>
      </p:sp>
      <p:pic>
        <p:nvPicPr>
          <p:cNvPr id="229" name="Google Shape;2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0725" y="1192113"/>
            <a:ext cx="4019732" cy="2759263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4"/>
          <p:cNvSpPr txBox="1"/>
          <p:nvPr/>
        </p:nvSpPr>
        <p:spPr>
          <a:xfrm>
            <a:off x="391050" y="4150875"/>
            <a:ext cx="8595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Autoregression is a time series model that uses observations from previous time steps as input to a regression equation to predict the value at the next time step. It is a very simple idea that can result in accurate forecasts on a range of time series problems.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5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Model</a:t>
            </a:r>
            <a:endParaRPr/>
          </a:p>
        </p:txBody>
      </p:sp>
      <p:sp>
        <p:nvSpPr>
          <p:cNvPr id="236" name="Google Shape;236;p25"/>
          <p:cNvSpPr txBox="1"/>
          <p:nvPr>
            <p:ph idx="1" type="body"/>
          </p:nvPr>
        </p:nvSpPr>
        <p:spPr>
          <a:xfrm>
            <a:off x="496250" y="680200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Model</a:t>
            </a:r>
            <a:endParaRPr sz="1400"/>
          </a:p>
        </p:txBody>
      </p:sp>
      <p:sp>
        <p:nvSpPr>
          <p:cNvPr id="237" name="Google Shape;237;p25"/>
          <p:cNvSpPr txBox="1"/>
          <p:nvPr/>
        </p:nvSpPr>
        <p:spPr>
          <a:xfrm>
            <a:off x="300800" y="1338525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[1, t0 − 1]  -&gt; </a:t>
            </a:r>
            <a:r>
              <a:rPr lang="en"/>
              <a:t>the conditioning range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[t0, T]    -&gt; the prediction range</a:t>
            </a:r>
            <a:endParaRPr/>
          </a:p>
        </p:txBody>
      </p:sp>
      <p:pic>
        <p:nvPicPr>
          <p:cNvPr id="238" name="Google Shape;2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875" y="1299025"/>
            <a:ext cx="3580100" cy="70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5"/>
          <p:cNvSpPr txBox="1"/>
          <p:nvPr>
            <p:ph idx="1" type="body"/>
          </p:nvPr>
        </p:nvSpPr>
        <p:spPr>
          <a:xfrm>
            <a:off x="5085300" y="751038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Goal:  Model the conditional distribution</a:t>
            </a:r>
            <a:endParaRPr sz="1400"/>
          </a:p>
        </p:txBody>
      </p:sp>
      <p:pic>
        <p:nvPicPr>
          <p:cNvPr id="240" name="Google Shape;24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800" y="2452800"/>
            <a:ext cx="4051775" cy="217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5"/>
          <p:cNvSpPr txBox="1"/>
          <p:nvPr>
            <p:ph idx="1" type="body"/>
          </p:nvPr>
        </p:nvSpPr>
        <p:spPr>
          <a:xfrm>
            <a:off x="5215125" y="2272013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Model distribution Q consists of product of likelihood factors</a:t>
            </a:r>
            <a:endParaRPr sz="1400"/>
          </a:p>
        </p:txBody>
      </p:sp>
      <p:pic>
        <p:nvPicPr>
          <p:cNvPr id="242" name="Google Shape;242;p25"/>
          <p:cNvPicPr preferRelativeResize="0"/>
          <p:nvPr/>
        </p:nvPicPr>
        <p:blipFill rotWithShape="1">
          <a:blip r:embed="rId5">
            <a:alphaModFix/>
          </a:blip>
          <a:srcRect b="0" l="0" r="30642" t="0"/>
          <a:stretch/>
        </p:blipFill>
        <p:spPr>
          <a:xfrm>
            <a:off x="4572002" y="2961375"/>
            <a:ext cx="4553749" cy="4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5"/>
          <p:cNvPicPr preferRelativeResize="0"/>
          <p:nvPr/>
        </p:nvPicPr>
        <p:blipFill rotWithShape="1">
          <a:blip r:embed="rId5">
            <a:alphaModFix/>
          </a:blip>
          <a:srcRect b="0" l="69556" r="0" t="0"/>
          <a:stretch/>
        </p:blipFill>
        <p:spPr>
          <a:xfrm>
            <a:off x="5765475" y="3446500"/>
            <a:ext cx="1998751" cy="42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5"/>
          <p:cNvSpPr txBox="1"/>
          <p:nvPr/>
        </p:nvSpPr>
        <p:spPr>
          <a:xfrm>
            <a:off x="4970550" y="4009050"/>
            <a:ext cx="381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5"/>
          <p:cNvSpPr txBox="1"/>
          <p:nvPr>
            <p:ph idx="1" type="body"/>
          </p:nvPr>
        </p:nvSpPr>
        <p:spPr>
          <a:xfrm>
            <a:off x="4970550" y="3996600"/>
            <a:ext cx="4173300" cy="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Multi-layer recurrent neural network with LSTM </a:t>
            </a:r>
            <a:endParaRPr sz="1400"/>
          </a:p>
        </p:txBody>
      </p:sp>
      <p:pic>
        <p:nvPicPr>
          <p:cNvPr id="246" name="Google Shape;24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37350" y="4501600"/>
            <a:ext cx="2707025" cy="32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6"/>
          <p:cNvSpPr txBox="1"/>
          <p:nvPr>
            <p:ph idx="1" type="body"/>
          </p:nvPr>
        </p:nvSpPr>
        <p:spPr>
          <a:xfrm>
            <a:off x="1337775" y="4026600"/>
            <a:ext cx="6790200" cy="9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This method takes a set of n inputs, encodes those inputs with a neural net, then outputs m decoded values.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Encoder and decoder model are the same in DeepAR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6"/>
          <p:cNvSpPr txBox="1"/>
          <p:nvPr>
            <p:ph idx="1" type="body"/>
          </p:nvPr>
        </p:nvSpPr>
        <p:spPr>
          <a:xfrm>
            <a:off x="496250" y="680200"/>
            <a:ext cx="33591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Neural Net</a:t>
            </a:r>
            <a:endParaRPr sz="1400"/>
          </a:p>
        </p:txBody>
      </p:sp>
      <p:pic>
        <p:nvPicPr>
          <p:cNvPr id="253" name="Google Shape;2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575" y="1257700"/>
            <a:ext cx="5836854" cy="257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6"/>
          <p:cNvSpPr txBox="1"/>
          <p:nvPr>
            <p:ph type="title"/>
          </p:nvPr>
        </p:nvSpPr>
        <p:spPr>
          <a:xfrm>
            <a:off x="0" y="-34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Model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